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Cabin" charset="1" panose="00000500000000000000"/>
      <p:regular r:id="rId19"/>
    </p:embeddedFont>
    <p:embeddedFont>
      <p:font typeface="DejaVu Serif Bold" charset="1" panose="02060803050605020204"/>
      <p:regular r:id="rId20"/>
    </p:embeddedFont>
    <p:embeddedFont>
      <p:font typeface="Noto Sans Bold" charset="1" panose="020B0802040504020204"/>
      <p:regular r:id="rId21"/>
    </p:embeddedFont>
    <p:embeddedFont>
      <p:font typeface="Noto Serif Display" charset="1" panose="02020502080505020204"/>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svg" Type="http://schemas.openxmlformats.org/officeDocument/2006/relationships/image"/><Relationship Id="rId12" Target="../media/image11.png" Type="http://schemas.openxmlformats.org/officeDocument/2006/relationships/image"/><Relationship Id="rId13" Target="../media/image12.svg" Type="http://schemas.openxmlformats.org/officeDocument/2006/relationships/image"/><Relationship Id="rId14" Target="../media/image13.png" Type="http://schemas.openxmlformats.org/officeDocument/2006/relationships/image"/><Relationship Id="rId15" Target="../media/image14.svg" Type="http://schemas.openxmlformats.org/officeDocument/2006/relationships/image"/><Relationship Id="rId16" Target="../media/image15.png" Type="http://schemas.openxmlformats.org/officeDocument/2006/relationships/image"/><Relationship Id="rId17" Target="../media/image16.svg" Type="http://schemas.openxmlformats.org/officeDocument/2006/relationships/image"/><Relationship Id="rId18" Target="../media/image17.png" Type="http://schemas.openxmlformats.org/officeDocument/2006/relationships/image"/><Relationship Id="rId19" Target="../media/image18.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6.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8CC0F5"/>
        </a:solidFill>
      </p:bgPr>
    </p:bg>
    <p:spTree>
      <p:nvGrpSpPr>
        <p:cNvPr id="1" name=""/>
        <p:cNvGrpSpPr/>
        <p:nvPr/>
      </p:nvGrpSpPr>
      <p:grpSpPr>
        <a:xfrm>
          <a:off x="0" y="0"/>
          <a:ext cx="0" cy="0"/>
          <a:chOff x="0" y="0"/>
          <a:chExt cx="0" cy="0"/>
        </a:xfrm>
      </p:grpSpPr>
      <p:sp>
        <p:nvSpPr>
          <p:cNvPr name="Freeform 2" id="2"/>
          <p:cNvSpPr/>
          <p:nvPr/>
        </p:nvSpPr>
        <p:spPr>
          <a:xfrm flipH="false" flipV="false" rot="0">
            <a:off x="-428538" y="-2253652"/>
            <a:ext cx="18768896" cy="13035852"/>
          </a:xfrm>
          <a:custGeom>
            <a:avLst/>
            <a:gdLst/>
            <a:ahLst/>
            <a:cxnLst/>
            <a:rect r="r" b="b" t="t" l="l"/>
            <a:pathLst>
              <a:path h="13035852" w="18768896">
                <a:moveTo>
                  <a:pt x="0" y="0"/>
                </a:moveTo>
                <a:lnTo>
                  <a:pt x="18768897" y="0"/>
                </a:lnTo>
                <a:lnTo>
                  <a:pt x="18768897" y="13035851"/>
                </a:lnTo>
                <a:lnTo>
                  <a:pt x="0" y="1303585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2982870" y="1577887"/>
            <a:ext cx="12207583" cy="6695007"/>
            <a:chOff x="0" y="0"/>
            <a:chExt cx="16276777" cy="8926675"/>
          </a:xfrm>
        </p:grpSpPr>
        <p:sp>
          <p:nvSpPr>
            <p:cNvPr name="Freeform 4" id="4"/>
            <p:cNvSpPr/>
            <p:nvPr/>
          </p:nvSpPr>
          <p:spPr>
            <a:xfrm flipH="false" flipV="false" rot="0">
              <a:off x="0" y="0"/>
              <a:ext cx="10851185" cy="8926675"/>
            </a:xfrm>
            <a:custGeom>
              <a:avLst/>
              <a:gdLst/>
              <a:ahLst/>
              <a:cxnLst/>
              <a:rect r="r" b="b" t="t" l="l"/>
              <a:pathLst>
                <a:path h="8926675" w="10851185">
                  <a:moveTo>
                    <a:pt x="0" y="0"/>
                  </a:moveTo>
                  <a:lnTo>
                    <a:pt x="10851185" y="0"/>
                  </a:lnTo>
                  <a:lnTo>
                    <a:pt x="10851185" y="8926675"/>
                  </a:lnTo>
                  <a:lnTo>
                    <a:pt x="0" y="8926675"/>
                  </a:lnTo>
                  <a:lnTo>
                    <a:pt x="0" y="0"/>
                  </a:lnTo>
                  <a:close/>
                </a:path>
              </a:pathLst>
            </a:custGeom>
            <a:blipFill>
              <a:blip r:embed="rId4">
                <a:extLst>
                  <a:ext uri="{96DAC541-7B7A-43D3-8B79-37D633B846F1}">
                    <asvg:svgBlip xmlns:asvg="http://schemas.microsoft.com/office/drawing/2016/SVG/main" r:embed="rId5"/>
                  </a:ext>
                </a:extLst>
              </a:blip>
              <a:stretch>
                <a:fillRect l="0" t="0" r="-30390" b="0"/>
              </a:stretch>
            </a:blipFill>
          </p:spPr>
        </p:sp>
        <p:sp>
          <p:nvSpPr>
            <p:cNvPr name="Freeform 5" id="5"/>
            <p:cNvSpPr/>
            <p:nvPr/>
          </p:nvSpPr>
          <p:spPr>
            <a:xfrm flipH="false" flipV="false" rot="0">
              <a:off x="5425592" y="0"/>
              <a:ext cx="10851185" cy="8926675"/>
            </a:xfrm>
            <a:custGeom>
              <a:avLst/>
              <a:gdLst/>
              <a:ahLst/>
              <a:cxnLst/>
              <a:rect r="r" b="b" t="t" l="l"/>
              <a:pathLst>
                <a:path h="8926675" w="10851185">
                  <a:moveTo>
                    <a:pt x="0" y="0"/>
                  </a:moveTo>
                  <a:lnTo>
                    <a:pt x="10851185" y="0"/>
                  </a:lnTo>
                  <a:lnTo>
                    <a:pt x="10851185" y="8926675"/>
                  </a:lnTo>
                  <a:lnTo>
                    <a:pt x="0" y="8926675"/>
                  </a:lnTo>
                  <a:lnTo>
                    <a:pt x="0" y="0"/>
                  </a:lnTo>
                  <a:close/>
                </a:path>
              </a:pathLst>
            </a:custGeom>
            <a:blipFill>
              <a:blip r:embed="rId4">
                <a:extLst>
                  <a:ext uri="{96DAC541-7B7A-43D3-8B79-37D633B846F1}">
                    <asvg:svgBlip xmlns:asvg="http://schemas.microsoft.com/office/drawing/2016/SVG/main" r:embed="rId5"/>
                  </a:ext>
                </a:extLst>
              </a:blip>
              <a:stretch>
                <a:fillRect l="-30390" t="0" r="0" b="0"/>
              </a:stretch>
            </a:blipFill>
          </p:spPr>
        </p:sp>
      </p:grpSp>
      <p:sp>
        <p:nvSpPr>
          <p:cNvPr name="TextBox 6" id="6"/>
          <p:cNvSpPr txBox="true"/>
          <p:nvPr/>
        </p:nvSpPr>
        <p:spPr>
          <a:xfrm rot="0">
            <a:off x="4806702" y="2628342"/>
            <a:ext cx="8674595" cy="3668949"/>
          </a:xfrm>
          <a:prstGeom prst="rect">
            <a:avLst/>
          </a:prstGeom>
        </p:spPr>
        <p:txBody>
          <a:bodyPr anchor="t" rtlCol="false" tIns="0" lIns="0" bIns="0" rIns="0">
            <a:spAutoFit/>
          </a:bodyPr>
          <a:lstStyle/>
          <a:p>
            <a:pPr algn="ctr">
              <a:lnSpc>
                <a:spcPts val="9585"/>
              </a:lnSpc>
            </a:pPr>
            <a:r>
              <a:rPr lang="en-US" sz="8635" spc="-172">
                <a:solidFill>
                  <a:srgbClr val="FFFFFF"/>
                </a:solidFill>
                <a:latin typeface="Cabin"/>
                <a:ea typeface="Cabin"/>
                <a:cs typeface="Cabin"/>
                <a:sym typeface="Cabin"/>
              </a:rPr>
              <a:t>Xây dựng hệ thống chấm công dựa trên opencv</a:t>
            </a:r>
          </a:p>
        </p:txBody>
      </p:sp>
      <p:sp>
        <p:nvSpPr>
          <p:cNvPr name="Freeform 7" id="7"/>
          <p:cNvSpPr/>
          <p:nvPr/>
        </p:nvSpPr>
        <p:spPr>
          <a:xfrm flipH="false" flipV="false" rot="0">
            <a:off x="9467094" y="8005648"/>
            <a:ext cx="7661990" cy="4165336"/>
          </a:xfrm>
          <a:custGeom>
            <a:avLst/>
            <a:gdLst/>
            <a:ahLst/>
            <a:cxnLst/>
            <a:rect r="r" b="b" t="t" l="l"/>
            <a:pathLst>
              <a:path h="4165336" w="7661990">
                <a:moveTo>
                  <a:pt x="0" y="0"/>
                </a:moveTo>
                <a:lnTo>
                  <a:pt x="7661990" y="0"/>
                </a:lnTo>
                <a:lnTo>
                  <a:pt x="7661990" y="4165337"/>
                </a:lnTo>
                <a:lnTo>
                  <a:pt x="0" y="4165337"/>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true" flipV="false" rot="0">
            <a:off x="12412548" y="6736572"/>
            <a:ext cx="1771082" cy="1313821"/>
          </a:xfrm>
          <a:custGeom>
            <a:avLst/>
            <a:gdLst/>
            <a:ahLst/>
            <a:cxnLst/>
            <a:rect r="r" b="b" t="t" l="l"/>
            <a:pathLst>
              <a:path h="1313821" w="1771082">
                <a:moveTo>
                  <a:pt x="1771082" y="0"/>
                </a:moveTo>
                <a:lnTo>
                  <a:pt x="0" y="0"/>
                </a:lnTo>
                <a:lnTo>
                  <a:pt x="0" y="1313820"/>
                </a:lnTo>
                <a:lnTo>
                  <a:pt x="1771082" y="1313820"/>
                </a:lnTo>
                <a:lnTo>
                  <a:pt x="1771082"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9" id="9"/>
          <p:cNvSpPr/>
          <p:nvPr/>
        </p:nvSpPr>
        <p:spPr>
          <a:xfrm flipH="false" flipV="false" rot="0">
            <a:off x="15004190" y="5422751"/>
            <a:ext cx="2063893" cy="2627642"/>
          </a:xfrm>
          <a:custGeom>
            <a:avLst/>
            <a:gdLst/>
            <a:ahLst/>
            <a:cxnLst/>
            <a:rect r="r" b="b" t="t" l="l"/>
            <a:pathLst>
              <a:path h="2627642" w="2063893">
                <a:moveTo>
                  <a:pt x="0" y="0"/>
                </a:moveTo>
                <a:lnTo>
                  <a:pt x="2063893" y="0"/>
                </a:lnTo>
                <a:lnTo>
                  <a:pt x="2063893" y="2627641"/>
                </a:lnTo>
                <a:lnTo>
                  <a:pt x="0" y="2627641"/>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0" id="10"/>
          <p:cNvSpPr/>
          <p:nvPr/>
        </p:nvSpPr>
        <p:spPr>
          <a:xfrm flipH="true" flipV="false" rot="0">
            <a:off x="477140" y="2607509"/>
            <a:ext cx="4625673" cy="9053809"/>
          </a:xfrm>
          <a:custGeom>
            <a:avLst/>
            <a:gdLst/>
            <a:ahLst/>
            <a:cxnLst/>
            <a:rect r="r" b="b" t="t" l="l"/>
            <a:pathLst>
              <a:path h="9053809" w="4625673">
                <a:moveTo>
                  <a:pt x="4625673" y="0"/>
                </a:moveTo>
                <a:lnTo>
                  <a:pt x="0" y="0"/>
                </a:lnTo>
                <a:lnTo>
                  <a:pt x="0" y="9053809"/>
                </a:lnTo>
                <a:lnTo>
                  <a:pt x="4625673" y="9053809"/>
                </a:lnTo>
                <a:lnTo>
                  <a:pt x="4625673"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Freeform 11" id="11"/>
          <p:cNvSpPr/>
          <p:nvPr/>
        </p:nvSpPr>
        <p:spPr>
          <a:xfrm flipH="false" flipV="false" rot="0">
            <a:off x="15004190" y="0"/>
            <a:ext cx="2334214" cy="4114800"/>
          </a:xfrm>
          <a:custGeom>
            <a:avLst/>
            <a:gdLst/>
            <a:ahLst/>
            <a:cxnLst/>
            <a:rect r="r" b="b" t="t" l="l"/>
            <a:pathLst>
              <a:path h="4114800" w="2334214">
                <a:moveTo>
                  <a:pt x="0" y="0"/>
                </a:moveTo>
                <a:lnTo>
                  <a:pt x="2334214" y="0"/>
                </a:lnTo>
                <a:lnTo>
                  <a:pt x="2334214" y="4114800"/>
                </a:lnTo>
                <a:lnTo>
                  <a:pt x="0" y="4114800"/>
                </a:lnTo>
                <a:lnTo>
                  <a:pt x="0" y="0"/>
                </a:lnTo>
                <a:close/>
              </a:path>
            </a:pathLst>
          </a:custGeom>
          <a:blipFill>
            <a:blip r:embed="rId14">
              <a:extLst>
                <a:ext uri="{96DAC541-7B7A-43D3-8B79-37D633B846F1}">
                  <asvg:svgBlip xmlns:asvg="http://schemas.microsoft.com/office/drawing/2016/SVG/main" r:embed="rId15"/>
                </a:ext>
              </a:extLst>
            </a:blip>
            <a:stretch>
              <a:fillRect l="0" t="0" r="0" b="0"/>
            </a:stretch>
          </a:blipFill>
        </p:spPr>
      </p:sp>
      <p:sp>
        <p:nvSpPr>
          <p:cNvPr name="Freeform 12" id="12"/>
          <p:cNvSpPr/>
          <p:nvPr/>
        </p:nvSpPr>
        <p:spPr>
          <a:xfrm flipH="false" flipV="false" rot="0">
            <a:off x="6615011" y="8569636"/>
            <a:ext cx="3321766" cy="4114800"/>
          </a:xfrm>
          <a:custGeom>
            <a:avLst/>
            <a:gdLst/>
            <a:ahLst/>
            <a:cxnLst/>
            <a:rect r="r" b="b" t="t" l="l"/>
            <a:pathLst>
              <a:path h="4114800" w="3321766">
                <a:moveTo>
                  <a:pt x="0" y="0"/>
                </a:moveTo>
                <a:lnTo>
                  <a:pt x="3321766" y="0"/>
                </a:lnTo>
                <a:lnTo>
                  <a:pt x="3321766" y="4114800"/>
                </a:lnTo>
                <a:lnTo>
                  <a:pt x="0" y="4114800"/>
                </a:lnTo>
                <a:lnTo>
                  <a:pt x="0" y="0"/>
                </a:lnTo>
                <a:close/>
              </a:path>
            </a:pathLst>
          </a:custGeom>
          <a:blipFill>
            <a:blip r:embed="rId16">
              <a:extLst>
                <a:ext uri="{96DAC541-7B7A-43D3-8B79-37D633B846F1}">
                  <asvg:svgBlip xmlns:asvg="http://schemas.microsoft.com/office/drawing/2016/SVG/main" r:embed="rId17"/>
                </a:ext>
              </a:extLst>
            </a:blip>
            <a:stretch>
              <a:fillRect l="0" t="0" r="0" b="0"/>
            </a:stretch>
          </a:blipFill>
        </p:spPr>
      </p:sp>
      <p:sp>
        <p:nvSpPr>
          <p:cNvPr name="Freeform 13" id="13"/>
          <p:cNvSpPr/>
          <p:nvPr/>
        </p:nvSpPr>
        <p:spPr>
          <a:xfrm flipH="false" flipV="false" rot="-1727232">
            <a:off x="-190075" y="757084"/>
            <a:ext cx="4169757" cy="902184"/>
          </a:xfrm>
          <a:custGeom>
            <a:avLst/>
            <a:gdLst/>
            <a:ahLst/>
            <a:cxnLst/>
            <a:rect r="r" b="b" t="t" l="l"/>
            <a:pathLst>
              <a:path h="902184" w="4169757">
                <a:moveTo>
                  <a:pt x="0" y="0"/>
                </a:moveTo>
                <a:lnTo>
                  <a:pt x="4169757" y="0"/>
                </a:lnTo>
                <a:lnTo>
                  <a:pt x="4169757" y="902183"/>
                </a:lnTo>
                <a:lnTo>
                  <a:pt x="0" y="902183"/>
                </a:lnTo>
                <a:lnTo>
                  <a:pt x="0" y="0"/>
                </a:lnTo>
                <a:close/>
              </a:path>
            </a:pathLst>
          </a:custGeom>
          <a:blipFill>
            <a:blip r:embed="rId18">
              <a:extLst>
                <a:ext uri="{96DAC541-7B7A-43D3-8B79-37D633B846F1}">
                  <asvg:svgBlip xmlns:asvg="http://schemas.microsoft.com/office/drawing/2016/SVG/main" r:embed="rId19"/>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9DA88"/>
        </a:solidFill>
      </p:bgPr>
    </p:bg>
    <p:spTree>
      <p:nvGrpSpPr>
        <p:cNvPr id="1" name=""/>
        <p:cNvGrpSpPr/>
        <p:nvPr/>
      </p:nvGrpSpPr>
      <p:grpSpPr>
        <a:xfrm>
          <a:off x="0" y="0"/>
          <a:ext cx="0" cy="0"/>
          <a:chOff x="0" y="0"/>
          <a:chExt cx="0" cy="0"/>
        </a:xfrm>
      </p:grpSpPr>
      <p:sp>
        <p:nvSpPr>
          <p:cNvPr name="Freeform 2" id="2"/>
          <p:cNvSpPr/>
          <p:nvPr/>
        </p:nvSpPr>
        <p:spPr>
          <a:xfrm flipH="false" flipV="false" rot="0">
            <a:off x="3544468" y="1633531"/>
            <a:ext cx="11199064" cy="7377384"/>
          </a:xfrm>
          <a:custGeom>
            <a:avLst/>
            <a:gdLst/>
            <a:ahLst/>
            <a:cxnLst/>
            <a:rect r="r" b="b" t="t" l="l"/>
            <a:pathLst>
              <a:path h="7377384" w="11199064">
                <a:moveTo>
                  <a:pt x="0" y="0"/>
                </a:moveTo>
                <a:lnTo>
                  <a:pt x="11199064" y="0"/>
                </a:lnTo>
                <a:lnTo>
                  <a:pt x="11199064" y="7377383"/>
                </a:lnTo>
                <a:lnTo>
                  <a:pt x="0" y="7377383"/>
                </a:lnTo>
                <a:lnTo>
                  <a:pt x="0" y="0"/>
                </a:lnTo>
                <a:close/>
              </a:path>
            </a:pathLst>
          </a:custGeom>
          <a:blipFill>
            <a:blip r:embed="rId2"/>
            <a:stretch>
              <a:fillRect l="0" t="0" r="0" b="0"/>
            </a:stretch>
          </a:blipFill>
        </p:spPr>
      </p:sp>
      <p:sp>
        <p:nvSpPr>
          <p:cNvPr name="TextBox 3" id="3"/>
          <p:cNvSpPr txBox="true"/>
          <p:nvPr/>
        </p:nvSpPr>
        <p:spPr>
          <a:xfrm rot="0">
            <a:off x="1028700" y="524192"/>
            <a:ext cx="7727514" cy="904240"/>
          </a:xfrm>
          <a:prstGeom prst="rect">
            <a:avLst/>
          </a:prstGeom>
        </p:spPr>
        <p:txBody>
          <a:bodyPr anchor="t" rtlCol="false" tIns="0" lIns="0" bIns="0" rIns="0">
            <a:spAutoFit/>
          </a:bodyPr>
          <a:lstStyle/>
          <a:p>
            <a:pPr algn="ctr">
              <a:lnSpc>
                <a:spcPts val="7279"/>
              </a:lnSpc>
            </a:pPr>
            <a:r>
              <a:rPr lang="en-US" sz="5199" b="true">
                <a:solidFill>
                  <a:srgbClr val="000000"/>
                </a:solidFill>
                <a:latin typeface="DejaVu Serif Bold"/>
                <a:ea typeface="DejaVu Serif Bold"/>
                <a:cs typeface="DejaVu Serif Bold"/>
                <a:sym typeface="DejaVu Serif Bold"/>
              </a:rPr>
              <a:t>Thực nghiệm thực tế</a:t>
            </a:r>
          </a:p>
        </p:txBody>
      </p:sp>
      <p:sp>
        <p:nvSpPr>
          <p:cNvPr name="TextBox 4" id="4"/>
          <p:cNvSpPr txBox="true"/>
          <p:nvPr/>
        </p:nvSpPr>
        <p:spPr>
          <a:xfrm rot="0">
            <a:off x="3544468" y="8944239"/>
            <a:ext cx="11199064" cy="580390"/>
          </a:xfrm>
          <a:prstGeom prst="rect">
            <a:avLst/>
          </a:prstGeom>
        </p:spPr>
        <p:txBody>
          <a:bodyPr anchor="t" rtlCol="false" tIns="0" lIns="0" bIns="0" rIns="0">
            <a:spAutoFit/>
          </a:bodyPr>
          <a:lstStyle/>
          <a:p>
            <a:pPr algn="ctr">
              <a:lnSpc>
                <a:spcPts val="4759"/>
              </a:lnSpc>
            </a:pPr>
            <a:r>
              <a:rPr lang="en-US" sz="3399">
                <a:solidFill>
                  <a:srgbClr val="000000"/>
                </a:solidFill>
                <a:latin typeface="Noto Serif Display"/>
                <a:ea typeface="Noto Serif Display"/>
                <a:cs typeface="Noto Serif Display"/>
                <a:sym typeface="Noto Serif Display"/>
              </a:rPr>
              <a:t>1 người đã được thêm vào danh sách</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9DA88"/>
        </a:solidFill>
      </p:bgPr>
    </p:bg>
    <p:spTree>
      <p:nvGrpSpPr>
        <p:cNvPr id="1" name=""/>
        <p:cNvGrpSpPr/>
        <p:nvPr/>
      </p:nvGrpSpPr>
      <p:grpSpPr>
        <a:xfrm>
          <a:off x="0" y="0"/>
          <a:ext cx="0" cy="0"/>
          <a:chOff x="0" y="0"/>
          <a:chExt cx="0" cy="0"/>
        </a:xfrm>
      </p:grpSpPr>
      <p:sp>
        <p:nvSpPr>
          <p:cNvPr name="Freeform 2" id="2"/>
          <p:cNvSpPr/>
          <p:nvPr/>
        </p:nvSpPr>
        <p:spPr>
          <a:xfrm flipH="false" flipV="false" rot="0">
            <a:off x="3663741" y="1656615"/>
            <a:ext cx="10184946" cy="7333161"/>
          </a:xfrm>
          <a:custGeom>
            <a:avLst/>
            <a:gdLst/>
            <a:ahLst/>
            <a:cxnLst/>
            <a:rect r="r" b="b" t="t" l="l"/>
            <a:pathLst>
              <a:path h="7333161" w="10184946">
                <a:moveTo>
                  <a:pt x="0" y="0"/>
                </a:moveTo>
                <a:lnTo>
                  <a:pt x="10184946" y="0"/>
                </a:lnTo>
                <a:lnTo>
                  <a:pt x="10184946" y="7333162"/>
                </a:lnTo>
                <a:lnTo>
                  <a:pt x="0" y="7333162"/>
                </a:lnTo>
                <a:lnTo>
                  <a:pt x="0" y="0"/>
                </a:lnTo>
                <a:close/>
              </a:path>
            </a:pathLst>
          </a:custGeom>
          <a:blipFill>
            <a:blip r:embed="rId2"/>
            <a:stretch>
              <a:fillRect l="0" t="0" r="0" b="0"/>
            </a:stretch>
          </a:blipFill>
        </p:spPr>
      </p:sp>
      <p:sp>
        <p:nvSpPr>
          <p:cNvPr name="TextBox 3" id="3"/>
          <p:cNvSpPr txBox="true"/>
          <p:nvPr/>
        </p:nvSpPr>
        <p:spPr>
          <a:xfrm rot="0">
            <a:off x="1028700" y="524192"/>
            <a:ext cx="7727514" cy="904240"/>
          </a:xfrm>
          <a:prstGeom prst="rect">
            <a:avLst/>
          </a:prstGeom>
        </p:spPr>
        <p:txBody>
          <a:bodyPr anchor="t" rtlCol="false" tIns="0" lIns="0" bIns="0" rIns="0">
            <a:spAutoFit/>
          </a:bodyPr>
          <a:lstStyle/>
          <a:p>
            <a:pPr algn="ctr">
              <a:lnSpc>
                <a:spcPts val="7279"/>
              </a:lnSpc>
            </a:pPr>
            <a:r>
              <a:rPr lang="en-US" sz="5199" b="true">
                <a:solidFill>
                  <a:srgbClr val="000000"/>
                </a:solidFill>
                <a:latin typeface="DejaVu Serif Bold"/>
                <a:ea typeface="DejaVu Serif Bold"/>
                <a:cs typeface="DejaVu Serif Bold"/>
                <a:sym typeface="DejaVu Serif Bold"/>
              </a:rPr>
              <a:t>Thực nghiệm thực tế</a:t>
            </a:r>
          </a:p>
        </p:txBody>
      </p:sp>
      <p:sp>
        <p:nvSpPr>
          <p:cNvPr name="TextBox 4" id="4"/>
          <p:cNvSpPr txBox="true"/>
          <p:nvPr/>
        </p:nvSpPr>
        <p:spPr>
          <a:xfrm rot="0">
            <a:off x="3663741" y="8923102"/>
            <a:ext cx="10184946" cy="580390"/>
          </a:xfrm>
          <a:prstGeom prst="rect">
            <a:avLst/>
          </a:prstGeom>
        </p:spPr>
        <p:txBody>
          <a:bodyPr anchor="t" rtlCol="false" tIns="0" lIns="0" bIns="0" rIns="0">
            <a:spAutoFit/>
          </a:bodyPr>
          <a:lstStyle/>
          <a:p>
            <a:pPr algn="ctr">
              <a:lnSpc>
                <a:spcPts val="4759"/>
              </a:lnSpc>
            </a:pPr>
            <a:r>
              <a:rPr lang="en-US" sz="3399">
                <a:solidFill>
                  <a:srgbClr val="000000"/>
                </a:solidFill>
                <a:latin typeface="Noto Serif Display"/>
                <a:ea typeface="Noto Serif Display"/>
                <a:cs typeface="Noto Serif Display"/>
                <a:sym typeface="Noto Serif Display"/>
              </a:rPr>
              <a:t>sử dụng ảnh từ điện thoại</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9DA88"/>
        </a:solidFill>
      </p:bgPr>
    </p:bg>
    <p:spTree>
      <p:nvGrpSpPr>
        <p:cNvPr id="1" name=""/>
        <p:cNvGrpSpPr/>
        <p:nvPr/>
      </p:nvGrpSpPr>
      <p:grpSpPr>
        <a:xfrm>
          <a:off x="0" y="0"/>
          <a:ext cx="0" cy="0"/>
          <a:chOff x="0" y="0"/>
          <a:chExt cx="0" cy="0"/>
        </a:xfrm>
      </p:grpSpPr>
      <p:sp>
        <p:nvSpPr>
          <p:cNvPr name="Freeform 2" id="2"/>
          <p:cNvSpPr/>
          <p:nvPr/>
        </p:nvSpPr>
        <p:spPr>
          <a:xfrm flipH="false" flipV="false" rot="0">
            <a:off x="3493371" y="2028590"/>
            <a:ext cx="11301259" cy="6229819"/>
          </a:xfrm>
          <a:custGeom>
            <a:avLst/>
            <a:gdLst/>
            <a:ahLst/>
            <a:cxnLst/>
            <a:rect r="r" b="b" t="t" l="l"/>
            <a:pathLst>
              <a:path h="6229819" w="11301259">
                <a:moveTo>
                  <a:pt x="0" y="0"/>
                </a:moveTo>
                <a:lnTo>
                  <a:pt x="11301258" y="0"/>
                </a:lnTo>
                <a:lnTo>
                  <a:pt x="11301258" y="6229820"/>
                </a:lnTo>
                <a:lnTo>
                  <a:pt x="0" y="6229820"/>
                </a:lnTo>
                <a:lnTo>
                  <a:pt x="0" y="0"/>
                </a:lnTo>
                <a:close/>
              </a:path>
            </a:pathLst>
          </a:custGeom>
          <a:blipFill>
            <a:blip r:embed="rId2"/>
            <a:stretch>
              <a:fillRect l="0" t="0" r="0" b="0"/>
            </a:stretch>
          </a:blipFill>
        </p:spPr>
      </p:sp>
      <p:sp>
        <p:nvSpPr>
          <p:cNvPr name="TextBox 3" id="3"/>
          <p:cNvSpPr txBox="true"/>
          <p:nvPr/>
        </p:nvSpPr>
        <p:spPr>
          <a:xfrm rot="0">
            <a:off x="1028700" y="524192"/>
            <a:ext cx="7727514" cy="904240"/>
          </a:xfrm>
          <a:prstGeom prst="rect">
            <a:avLst/>
          </a:prstGeom>
        </p:spPr>
        <p:txBody>
          <a:bodyPr anchor="t" rtlCol="false" tIns="0" lIns="0" bIns="0" rIns="0">
            <a:spAutoFit/>
          </a:bodyPr>
          <a:lstStyle/>
          <a:p>
            <a:pPr algn="ctr">
              <a:lnSpc>
                <a:spcPts val="7279"/>
              </a:lnSpc>
            </a:pPr>
            <a:r>
              <a:rPr lang="en-US" sz="5199" b="true">
                <a:solidFill>
                  <a:srgbClr val="000000"/>
                </a:solidFill>
                <a:latin typeface="DejaVu Serif Bold"/>
                <a:ea typeface="DejaVu Serif Bold"/>
                <a:cs typeface="DejaVu Serif Bold"/>
                <a:sym typeface="DejaVu Serif Bold"/>
              </a:rPr>
              <a:t>Thực nghiệm thực tế</a:t>
            </a:r>
          </a:p>
        </p:txBody>
      </p:sp>
      <p:sp>
        <p:nvSpPr>
          <p:cNvPr name="TextBox 4" id="4"/>
          <p:cNvSpPr txBox="true"/>
          <p:nvPr/>
        </p:nvSpPr>
        <p:spPr>
          <a:xfrm rot="0">
            <a:off x="3493371" y="8191735"/>
            <a:ext cx="11301259" cy="580390"/>
          </a:xfrm>
          <a:prstGeom prst="rect">
            <a:avLst/>
          </a:prstGeom>
        </p:spPr>
        <p:txBody>
          <a:bodyPr anchor="t" rtlCol="false" tIns="0" lIns="0" bIns="0" rIns="0">
            <a:spAutoFit/>
          </a:bodyPr>
          <a:lstStyle/>
          <a:p>
            <a:pPr algn="ctr">
              <a:lnSpc>
                <a:spcPts val="4759"/>
              </a:lnSpc>
            </a:pPr>
            <a:r>
              <a:rPr lang="en-US" sz="3399">
                <a:solidFill>
                  <a:srgbClr val="000000"/>
                </a:solidFill>
                <a:latin typeface="Noto Serif Display"/>
                <a:ea typeface="Noto Serif Display"/>
                <a:cs typeface="Noto Serif Display"/>
                <a:sym typeface="Noto Serif Display"/>
              </a:rPr>
              <a:t>2 người đã được thêm vào danh sách</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9DA88"/>
        </a:solidFill>
      </p:bgPr>
    </p:bg>
    <p:spTree>
      <p:nvGrpSpPr>
        <p:cNvPr id="1" name=""/>
        <p:cNvGrpSpPr/>
        <p:nvPr/>
      </p:nvGrpSpPr>
      <p:grpSpPr>
        <a:xfrm>
          <a:off x="0" y="0"/>
          <a:ext cx="0" cy="0"/>
          <a:chOff x="0" y="0"/>
          <a:chExt cx="0" cy="0"/>
        </a:xfrm>
      </p:grpSpPr>
      <p:sp>
        <p:nvSpPr>
          <p:cNvPr name="Freeform 2" id="2"/>
          <p:cNvSpPr/>
          <p:nvPr/>
        </p:nvSpPr>
        <p:spPr>
          <a:xfrm flipH="false" flipV="false" rot="0">
            <a:off x="4732639" y="2237516"/>
            <a:ext cx="8822722" cy="5811968"/>
          </a:xfrm>
          <a:custGeom>
            <a:avLst/>
            <a:gdLst/>
            <a:ahLst/>
            <a:cxnLst/>
            <a:rect r="r" b="b" t="t" l="l"/>
            <a:pathLst>
              <a:path h="5811968" w="8822722">
                <a:moveTo>
                  <a:pt x="0" y="0"/>
                </a:moveTo>
                <a:lnTo>
                  <a:pt x="8822722" y="0"/>
                </a:lnTo>
                <a:lnTo>
                  <a:pt x="8822722" y="5811968"/>
                </a:lnTo>
                <a:lnTo>
                  <a:pt x="0" y="5811968"/>
                </a:lnTo>
                <a:lnTo>
                  <a:pt x="0" y="0"/>
                </a:lnTo>
                <a:close/>
              </a:path>
            </a:pathLst>
          </a:custGeom>
          <a:blipFill>
            <a:blip r:embed="rId2"/>
            <a:stretch>
              <a:fillRect l="0" t="0" r="0" b="0"/>
            </a:stretch>
          </a:blipFill>
        </p:spPr>
      </p:sp>
      <p:sp>
        <p:nvSpPr>
          <p:cNvPr name="TextBox 3" id="3"/>
          <p:cNvSpPr txBox="true"/>
          <p:nvPr/>
        </p:nvSpPr>
        <p:spPr>
          <a:xfrm rot="0">
            <a:off x="1028700" y="524192"/>
            <a:ext cx="7727514" cy="904240"/>
          </a:xfrm>
          <a:prstGeom prst="rect">
            <a:avLst/>
          </a:prstGeom>
        </p:spPr>
        <p:txBody>
          <a:bodyPr anchor="t" rtlCol="false" tIns="0" lIns="0" bIns="0" rIns="0">
            <a:spAutoFit/>
          </a:bodyPr>
          <a:lstStyle/>
          <a:p>
            <a:pPr algn="ctr">
              <a:lnSpc>
                <a:spcPts val="7279"/>
              </a:lnSpc>
            </a:pPr>
            <a:r>
              <a:rPr lang="en-US" sz="5199" b="true">
                <a:solidFill>
                  <a:srgbClr val="000000"/>
                </a:solidFill>
                <a:latin typeface="DejaVu Serif Bold"/>
                <a:ea typeface="DejaVu Serif Bold"/>
                <a:cs typeface="DejaVu Serif Bold"/>
                <a:sym typeface="DejaVu Serif Bold"/>
              </a:rPr>
              <a:t>Thực nghiệm thực tế</a:t>
            </a:r>
          </a:p>
        </p:txBody>
      </p:sp>
      <p:sp>
        <p:nvSpPr>
          <p:cNvPr name="TextBox 4" id="4"/>
          <p:cNvSpPr txBox="true"/>
          <p:nvPr/>
        </p:nvSpPr>
        <p:spPr>
          <a:xfrm rot="0">
            <a:off x="4732639" y="7982809"/>
            <a:ext cx="8822722" cy="1180465"/>
          </a:xfrm>
          <a:prstGeom prst="rect">
            <a:avLst/>
          </a:prstGeom>
        </p:spPr>
        <p:txBody>
          <a:bodyPr anchor="t" rtlCol="false" tIns="0" lIns="0" bIns="0" rIns="0">
            <a:spAutoFit/>
          </a:bodyPr>
          <a:lstStyle/>
          <a:p>
            <a:pPr algn="ctr">
              <a:lnSpc>
                <a:spcPts val="4759"/>
              </a:lnSpc>
            </a:pPr>
            <a:r>
              <a:rPr lang="en-US" sz="3399">
                <a:solidFill>
                  <a:srgbClr val="000000"/>
                </a:solidFill>
                <a:latin typeface="Noto Serif Display"/>
                <a:ea typeface="Noto Serif Display"/>
                <a:cs typeface="Noto Serif Display"/>
                <a:sym typeface="Noto Serif Display"/>
              </a:rPr>
              <a:t>1 người đã được thêm vào danh sách và 1 người chưa được thêm</a:t>
            </a:r>
          </a:p>
        </p:txBody>
      </p:sp>
    </p:spTree>
  </p:cSld>
  <p:clrMapOvr>
    <a:masterClrMapping/>
  </p:clrMapOvr>
</p:sld>
</file>

<file path=ppt/slides/slide2.xml><?xml version="1.0" encoding="utf-8"?>
<p:sld xmlns:p="http://schemas.openxmlformats.org/presentationml/2006/main" xmlns:a="http://schemas.openxmlformats.org/drawingml/2006/main">
  <p:cSld>
    <p:bg>
      <p:bgPr>
        <a:solidFill>
          <a:srgbClr val="F9DA88"/>
        </a:solidFill>
      </p:bgPr>
    </p:bg>
    <p:spTree>
      <p:nvGrpSpPr>
        <p:cNvPr id="1" name=""/>
        <p:cNvGrpSpPr/>
        <p:nvPr/>
      </p:nvGrpSpPr>
      <p:grpSpPr>
        <a:xfrm>
          <a:off x="0" y="0"/>
          <a:ext cx="0" cy="0"/>
          <a:chOff x="0" y="0"/>
          <a:chExt cx="0" cy="0"/>
        </a:xfrm>
      </p:grpSpPr>
      <p:sp>
        <p:nvSpPr>
          <p:cNvPr name="TextBox 2" id="2"/>
          <p:cNvSpPr txBox="true"/>
          <p:nvPr/>
        </p:nvSpPr>
        <p:spPr>
          <a:xfrm rot="0">
            <a:off x="1275708" y="419417"/>
            <a:ext cx="6879237" cy="1823068"/>
          </a:xfrm>
          <a:prstGeom prst="rect">
            <a:avLst/>
          </a:prstGeom>
        </p:spPr>
        <p:txBody>
          <a:bodyPr anchor="t" rtlCol="false" tIns="0" lIns="0" bIns="0" rIns="0">
            <a:spAutoFit/>
          </a:bodyPr>
          <a:lstStyle/>
          <a:p>
            <a:pPr algn="ctr">
              <a:lnSpc>
                <a:spcPts val="14692"/>
              </a:lnSpc>
            </a:pPr>
            <a:r>
              <a:rPr lang="en-US" sz="10494" b="true">
                <a:solidFill>
                  <a:srgbClr val="000000"/>
                </a:solidFill>
                <a:latin typeface="DejaVu Serif Bold"/>
                <a:ea typeface="DejaVu Serif Bold"/>
                <a:cs typeface="DejaVu Serif Bold"/>
                <a:sym typeface="DejaVu Serif Bold"/>
              </a:rPr>
              <a:t>Nội dung</a:t>
            </a:r>
          </a:p>
        </p:txBody>
      </p:sp>
      <p:sp>
        <p:nvSpPr>
          <p:cNvPr name="TextBox 3" id="3"/>
          <p:cNvSpPr txBox="true"/>
          <p:nvPr/>
        </p:nvSpPr>
        <p:spPr>
          <a:xfrm rot="0">
            <a:off x="1275708" y="2792169"/>
            <a:ext cx="12397851" cy="5837493"/>
          </a:xfrm>
          <a:prstGeom prst="rect">
            <a:avLst/>
          </a:prstGeom>
        </p:spPr>
        <p:txBody>
          <a:bodyPr anchor="t" rtlCol="false" tIns="0" lIns="0" bIns="0" rIns="0">
            <a:spAutoFit/>
          </a:bodyPr>
          <a:lstStyle/>
          <a:p>
            <a:pPr algn="l">
              <a:lnSpc>
                <a:spcPts val="7711"/>
              </a:lnSpc>
            </a:pPr>
            <a:r>
              <a:rPr lang="en-US" sz="5507" b="true">
                <a:solidFill>
                  <a:srgbClr val="000000"/>
                </a:solidFill>
                <a:latin typeface="DejaVu Serif Bold"/>
                <a:ea typeface="DejaVu Serif Bold"/>
                <a:cs typeface="DejaVu Serif Bold"/>
                <a:sym typeface="DejaVu Serif Bold"/>
              </a:rPr>
              <a:t>Giới thiệu về đề tài</a:t>
            </a:r>
          </a:p>
          <a:p>
            <a:pPr algn="l">
              <a:lnSpc>
                <a:spcPts val="7711"/>
              </a:lnSpc>
            </a:pPr>
            <a:r>
              <a:rPr lang="en-US" sz="5507" b="true">
                <a:solidFill>
                  <a:srgbClr val="000000"/>
                </a:solidFill>
                <a:latin typeface="DejaVu Serif Bold"/>
                <a:ea typeface="DejaVu Serif Bold"/>
                <a:cs typeface="DejaVu Serif Bold"/>
                <a:sym typeface="DejaVu Serif Bold"/>
              </a:rPr>
              <a:t>Các ngôn ngữ, thư viên được sử dung</a:t>
            </a:r>
          </a:p>
          <a:p>
            <a:pPr algn="l">
              <a:lnSpc>
                <a:spcPts val="7711"/>
              </a:lnSpc>
            </a:pPr>
            <a:r>
              <a:rPr lang="en-US" sz="5507" b="true">
                <a:solidFill>
                  <a:srgbClr val="000000"/>
                </a:solidFill>
                <a:latin typeface="DejaVu Serif Bold"/>
                <a:ea typeface="DejaVu Serif Bold"/>
                <a:cs typeface="DejaVu Serif Bold"/>
                <a:sym typeface="DejaVu Serif Bold"/>
              </a:rPr>
              <a:t>Cách thực hoạt động</a:t>
            </a:r>
          </a:p>
          <a:p>
            <a:pPr algn="l">
              <a:lnSpc>
                <a:spcPts val="7711"/>
              </a:lnSpc>
            </a:pPr>
            <a:r>
              <a:rPr lang="en-US" sz="5507" b="true">
                <a:solidFill>
                  <a:srgbClr val="000000"/>
                </a:solidFill>
                <a:latin typeface="DejaVu Serif Bold"/>
                <a:ea typeface="DejaVu Serif Bold"/>
                <a:cs typeface="DejaVu Serif Bold"/>
                <a:sym typeface="DejaVu Serif Bold"/>
              </a:rPr>
              <a:t>Các thực nghiệm thực tế</a:t>
            </a:r>
          </a:p>
          <a:p>
            <a:pPr algn="l">
              <a:lnSpc>
                <a:spcPts val="7711"/>
              </a:lnSpc>
            </a:pP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9DA88"/>
        </a:solidFill>
      </p:bgPr>
    </p:bg>
    <p:spTree>
      <p:nvGrpSpPr>
        <p:cNvPr id="1" name=""/>
        <p:cNvGrpSpPr/>
        <p:nvPr/>
      </p:nvGrpSpPr>
      <p:grpSpPr>
        <a:xfrm>
          <a:off x="0" y="0"/>
          <a:ext cx="0" cy="0"/>
          <a:chOff x="0" y="0"/>
          <a:chExt cx="0" cy="0"/>
        </a:xfrm>
      </p:grpSpPr>
      <p:sp>
        <p:nvSpPr>
          <p:cNvPr name="TextBox 2" id="2"/>
          <p:cNvSpPr txBox="true"/>
          <p:nvPr/>
        </p:nvSpPr>
        <p:spPr>
          <a:xfrm rot="0">
            <a:off x="434583" y="1686698"/>
            <a:ext cx="17042656" cy="7091149"/>
          </a:xfrm>
          <a:prstGeom prst="rect">
            <a:avLst/>
          </a:prstGeom>
        </p:spPr>
        <p:txBody>
          <a:bodyPr anchor="t" rtlCol="false" tIns="0" lIns="0" bIns="0" rIns="0">
            <a:spAutoFit/>
          </a:bodyPr>
          <a:lstStyle/>
          <a:p>
            <a:pPr algn="ctr">
              <a:lnSpc>
                <a:spcPts val="7031"/>
              </a:lnSpc>
            </a:pPr>
            <a:r>
              <a:rPr lang="en-US" sz="5022" b="true">
                <a:solidFill>
                  <a:srgbClr val="000000"/>
                </a:solidFill>
                <a:latin typeface="Noto Sans Bold"/>
                <a:ea typeface="Noto Sans Bold"/>
                <a:cs typeface="Noto Sans Bold"/>
                <a:sym typeface="Noto Sans Bold"/>
              </a:rPr>
              <a:t>Đề tài "Xây dựng ứng dụng chấm công dựa trên OpenCV" nhằm tự động hóa việc chấm công qua nhận diện khuôn mặt. Ứng dụng sử dụng OpenCV để phát hiện và xác thực khuôn mặt của người dùng qua camera, ghi nhận thời gian . Hệ thống giúp tiết kiệm thời gian, giảm sai sót, và đảm bảo tính chính xác trong việc quản lý thời gian làm việc của nhân viên hoặc học sinh.</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F9DA88"/>
        </a:solidFill>
      </p:bgPr>
    </p:bg>
    <p:spTree>
      <p:nvGrpSpPr>
        <p:cNvPr id="1" name=""/>
        <p:cNvGrpSpPr/>
        <p:nvPr/>
      </p:nvGrpSpPr>
      <p:grpSpPr>
        <a:xfrm>
          <a:off x="0" y="0"/>
          <a:ext cx="0" cy="0"/>
          <a:chOff x="0" y="0"/>
          <a:chExt cx="0" cy="0"/>
        </a:xfrm>
      </p:grpSpPr>
      <p:sp>
        <p:nvSpPr>
          <p:cNvPr name="TextBox 2" id="2"/>
          <p:cNvSpPr txBox="true"/>
          <p:nvPr/>
        </p:nvSpPr>
        <p:spPr>
          <a:xfrm rot="0">
            <a:off x="9139238" y="4819967"/>
            <a:ext cx="9525" cy="580390"/>
          </a:xfrm>
          <a:prstGeom prst="rect">
            <a:avLst/>
          </a:prstGeom>
        </p:spPr>
        <p:txBody>
          <a:bodyPr anchor="t" rtlCol="false" tIns="0" lIns="0" bIns="0" rIns="0">
            <a:spAutoFit/>
          </a:bodyPr>
          <a:lstStyle/>
          <a:p>
            <a:pPr algn="ctr">
              <a:lnSpc>
                <a:spcPts val="4759"/>
              </a:lnSpc>
            </a:pPr>
          </a:p>
        </p:txBody>
      </p:sp>
      <p:sp>
        <p:nvSpPr>
          <p:cNvPr name="TextBox 3" id="3"/>
          <p:cNvSpPr txBox="true"/>
          <p:nvPr/>
        </p:nvSpPr>
        <p:spPr>
          <a:xfrm rot="0">
            <a:off x="-530710" y="222849"/>
            <a:ext cx="18666024" cy="1148708"/>
          </a:xfrm>
          <a:prstGeom prst="rect">
            <a:avLst/>
          </a:prstGeom>
        </p:spPr>
        <p:txBody>
          <a:bodyPr anchor="t" rtlCol="false" tIns="0" lIns="0" bIns="0" rIns="0">
            <a:spAutoFit/>
          </a:bodyPr>
          <a:lstStyle/>
          <a:p>
            <a:pPr algn="ctr">
              <a:lnSpc>
                <a:spcPts val="9462"/>
              </a:lnSpc>
            </a:pPr>
            <a:r>
              <a:rPr lang="en-US" sz="6758" b="true">
                <a:solidFill>
                  <a:srgbClr val="000000"/>
                </a:solidFill>
                <a:latin typeface="Noto Sans Bold"/>
                <a:ea typeface="Noto Sans Bold"/>
                <a:cs typeface="Noto Sans Bold"/>
                <a:sym typeface="Noto Sans Bold"/>
              </a:rPr>
              <a:t>Các ngôn ngữ và thư viện được sử dụng</a:t>
            </a:r>
          </a:p>
        </p:txBody>
      </p:sp>
      <p:sp>
        <p:nvSpPr>
          <p:cNvPr name="TextBox 4" id="4"/>
          <p:cNvSpPr txBox="true"/>
          <p:nvPr/>
        </p:nvSpPr>
        <p:spPr>
          <a:xfrm rot="0">
            <a:off x="0" y="2037715"/>
            <a:ext cx="6197363" cy="7928340"/>
          </a:xfrm>
          <a:prstGeom prst="rect">
            <a:avLst/>
          </a:prstGeom>
        </p:spPr>
        <p:txBody>
          <a:bodyPr anchor="t" rtlCol="false" tIns="0" lIns="0" bIns="0" rIns="0">
            <a:spAutoFit/>
          </a:bodyPr>
          <a:lstStyle/>
          <a:p>
            <a:pPr algn="ctr">
              <a:lnSpc>
                <a:spcPts val="10510"/>
              </a:lnSpc>
            </a:pPr>
            <a:r>
              <a:rPr lang="en-US" b="true" sz="5531" spc="293">
                <a:solidFill>
                  <a:srgbClr val="000000"/>
                </a:solidFill>
                <a:latin typeface="DejaVu Serif Bold"/>
                <a:ea typeface="DejaVu Serif Bold"/>
                <a:cs typeface="DejaVu Serif Bold"/>
                <a:sym typeface="DejaVu Serif Bold"/>
              </a:rPr>
              <a:t>Python</a:t>
            </a:r>
          </a:p>
          <a:p>
            <a:pPr algn="ctr">
              <a:lnSpc>
                <a:spcPts val="10510"/>
              </a:lnSpc>
            </a:pPr>
            <a:r>
              <a:rPr lang="en-US" b="true" sz="5531" spc="293">
                <a:solidFill>
                  <a:srgbClr val="000000"/>
                </a:solidFill>
                <a:latin typeface="DejaVu Serif Bold"/>
                <a:ea typeface="DejaVu Serif Bold"/>
                <a:cs typeface="DejaVu Serif Bold"/>
                <a:sym typeface="DejaVu Serif Bold"/>
              </a:rPr>
              <a:t>Opencv</a:t>
            </a:r>
          </a:p>
          <a:p>
            <a:pPr algn="ctr">
              <a:lnSpc>
                <a:spcPts val="10510"/>
              </a:lnSpc>
            </a:pPr>
            <a:r>
              <a:rPr lang="en-US" b="true" sz="5531" spc="293">
                <a:solidFill>
                  <a:srgbClr val="000000"/>
                </a:solidFill>
                <a:latin typeface="DejaVu Serif Bold"/>
                <a:ea typeface="DejaVu Serif Bold"/>
                <a:cs typeface="DejaVu Serif Bold"/>
                <a:sym typeface="DejaVu Serif Bold"/>
              </a:rPr>
              <a:t>pandas</a:t>
            </a:r>
          </a:p>
          <a:p>
            <a:pPr algn="ctr">
              <a:lnSpc>
                <a:spcPts val="10510"/>
              </a:lnSpc>
            </a:pPr>
            <a:r>
              <a:rPr lang="en-US" b="true" sz="5531" spc="293">
                <a:solidFill>
                  <a:srgbClr val="000000"/>
                </a:solidFill>
                <a:latin typeface="DejaVu Serif Bold"/>
                <a:ea typeface="DejaVu Serif Bold"/>
                <a:cs typeface="DejaVu Serif Bold"/>
                <a:sym typeface="DejaVu Serif Bold"/>
              </a:rPr>
              <a:t>numpy</a:t>
            </a:r>
          </a:p>
          <a:p>
            <a:pPr algn="ctr">
              <a:lnSpc>
                <a:spcPts val="10510"/>
              </a:lnSpc>
            </a:pPr>
            <a:r>
              <a:rPr lang="en-US" b="true" sz="5531" spc="293">
                <a:solidFill>
                  <a:srgbClr val="000000"/>
                </a:solidFill>
                <a:latin typeface="DejaVu Serif Bold"/>
                <a:ea typeface="DejaVu Serif Bold"/>
                <a:cs typeface="DejaVu Serif Bold"/>
                <a:sym typeface="DejaVu Serif Bold"/>
              </a:rPr>
              <a:t>tkinter</a:t>
            </a:r>
          </a:p>
          <a:p>
            <a:pPr algn="ctr">
              <a:lnSpc>
                <a:spcPts val="10510"/>
              </a:lnSpc>
            </a:pP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F9DA88"/>
        </a:solidFill>
      </p:bgPr>
    </p:bg>
    <p:spTree>
      <p:nvGrpSpPr>
        <p:cNvPr id="1" name=""/>
        <p:cNvGrpSpPr/>
        <p:nvPr/>
      </p:nvGrpSpPr>
      <p:grpSpPr>
        <a:xfrm>
          <a:off x="0" y="0"/>
          <a:ext cx="0" cy="0"/>
          <a:chOff x="0" y="0"/>
          <a:chExt cx="0" cy="0"/>
        </a:xfrm>
      </p:grpSpPr>
      <p:sp>
        <p:nvSpPr>
          <p:cNvPr name="TextBox 2" id="2"/>
          <p:cNvSpPr txBox="true"/>
          <p:nvPr/>
        </p:nvSpPr>
        <p:spPr>
          <a:xfrm rot="0">
            <a:off x="903954" y="333814"/>
            <a:ext cx="9524160" cy="1223725"/>
          </a:xfrm>
          <a:prstGeom prst="rect">
            <a:avLst/>
          </a:prstGeom>
        </p:spPr>
        <p:txBody>
          <a:bodyPr anchor="t" rtlCol="false" tIns="0" lIns="0" bIns="0" rIns="0">
            <a:spAutoFit/>
          </a:bodyPr>
          <a:lstStyle/>
          <a:p>
            <a:pPr algn="ctr">
              <a:lnSpc>
                <a:spcPts val="10066"/>
              </a:lnSpc>
            </a:pPr>
            <a:r>
              <a:rPr lang="en-US" sz="7190" b="true">
                <a:solidFill>
                  <a:srgbClr val="000000"/>
                </a:solidFill>
                <a:latin typeface="Noto Sans Bold"/>
                <a:ea typeface="Noto Sans Bold"/>
                <a:cs typeface="Noto Sans Bold"/>
                <a:sym typeface="Noto Sans Bold"/>
              </a:rPr>
              <a:t>Cách thức hoạt động</a:t>
            </a:r>
          </a:p>
        </p:txBody>
      </p:sp>
      <p:sp>
        <p:nvSpPr>
          <p:cNvPr name="TextBox 3" id="3"/>
          <p:cNvSpPr txBox="true"/>
          <p:nvPr/>
        </p:nvSpPr>
        <p:spPr>
          <a:xfrm rot="0">
            <a:off x="865854" y="2545385"/>
            <a:ext cx="16925120" cy="8333740"/>
          </a:xfrm>
          <a:prstGeom prst="rect">
            <a:avLst/>
          </a:prstGeom>
        </p:spPr>
        <p:txBody>
          <a:bodyPr anchor="t" rtlCol="false" tIns="0" lIns="0" bIns="0" rIns="0">
            <a:spAutoFit/>
          </a:bodyPr>
          <a:lstStyle/>
          <a:p>
            <a:pPr algn="l">
              <a:lnSpc>
                <a:spcPts val="7279"/>
              </a:lnSpc>
            </a:pPr>
            <a:r>
              <a:rPr lang="en-US" sz="5199" b="true">
                <a:solidFill>
                  <a:srgbClr val="000000"/>
                </a:solidFill>
                <a:latin typeface="DejaVu Serif Bold"/>
                <a:ea typeface="DejaVu Serif Bold"/>
                <a:cs typeface="DejaVu Serif Bold"/>
                <a:sym typeface="DejaVu Serif Bold"/>
              </a:rPr>
              <a:t>Nhập id và thông tin người dùng</a:t>
            </a:r>
          </a:p>
          <a:p>
            <a:pPr algn="l">
              <a:lnSpc>
                <a:spcPts val="7279"/>
              </a:lnSpc>
            </a:pPr>
            <a:r>
              <a:rPr lang="en-US" sz="5199" b="true">
                <a:solidFill>
                  <a:srgbClr val="000000"/>
                </a:solidFill>
                <a:latin typeface="DejaVu Serif Bold"/>
                <a:ea typeface="DejaVu Serif Bold"/>
                <a:cs typeface="DejaVu Serif Bold"/>
                <a:sym typeface="DejaVu Serif Bold"/>
              </a:rPr>
              <a:t>Chụp ảnh (sử dụng webcam)</a:t>
            </a:r>
          </a:p>
          <a:p>
            <a:pPr algn="l">
              <a:lnSpc>
                <a:spcPts val="7279"/>
              </a:lnSpc>
            </a:pPr>
            <a:r>
              <a:rPr lang="en-US" sz="5199" b="true">
                <a:solidFill>
                  <a:srgbClr val="000000"/>
                </a:solidFill>
                <a:latin typeface="DejaVu Serif Bold"/>
                <a:ea typeface="DejaVu Serif Bold"/>
                <a:cs typeface="DejaVu Serif Bold"/>
                <a:sym typeface="DejaVu Serif Bold"/>
              </a:rPr>
              <a:t>lưu ảnh không nhận diện được</a:t>
            </a:r>
          </a:p>
          <a:p>
            <a:pPr algn="l">
              <a:lnSpc>
                <a:spcPts val="7279"/>
              </a:lnSpc>
            </a:pPr>
            <a:r>
              <a:rPr lang="en-US" sz="5199" b="true">
                <a:solidFill>
                  <a:srgbClr val="000000"/>
                </a:solidFill>
                <a:latin typeface="DejaVu Serif Bold"/>
                <a:ea typeface="DejaVu Serif Bold"/>
                <a:cs typeface="DejaVu Serif Bold"/>
                <a:sym typeface="DejaVu Serif Bold"/>
              </a:rPr>
              <a:t>lưu ảnh đã nhận diện dược</a:t>
            </a:r>
          </a:p>
          <a:p>
            <a:pPr algn="l">
              <a:lnSpc>
                <a:spcPts val="7279"/>
              </a:lnSpc>
            </a:pPr>
            <a:r>
              <a:rPr lang="en-US" sz="5199" b="true">
                <a:solidFill>
                  <a:srgbClr val="000000"/>
                </a:solidFill>
                <a:latin typeface="DejaVu Serif Bold"/>
                <a:ea typeface="DejaVu Serif Bold"/>
                <a:cs typeface="DejaVu Serif Bold"/>
                <a:sym typeface="DejaVu Serif Bold"/>
              </a:rPr>
              <a:t>nhận diện khuôn mặt</a:t>
            </a:r>
          </a:p>
          <a:p>
            <a:pPr algn="l">
              <a:lnSpc>
                <a:spcPts val="7279"/>
              </a:lnSpc>
            </a:pPr>
            <a:r>
              <a:rPr lang="en-US" sz="5199" b="true">
                <a:solidFill>
                  <a:srgbClr val="000000"/>
                </a:solidFill>
                <a:latin typeface="DejaVu Serif Bold"/>
                <a:ea typeface="DejaVu Serif Bold"/>
                <a:cs typeface="DejaVu Serif Bold"/>
                <a:sym typeface="DejaVu Serif Bold"/>
              </a:rPr>
              <a:t>lưu thông tin điểm danh và thông tin cá nhân</a:t>
            </a:r>
          </a:p>
          <a:p>
            <a:pPr algn="l">
              <a:lnSpc>
                <a:spcPts val="7279"/>
              </a:lnSpc>
            </a:pPr>
          </a:p>
          <a:p>
            <a:pPr algn="l">
              <a:lnSpc>
                <a:spcPts val="7279"/>
              </a:lnSpc>
            </a:pPr>
          </a:p>
          <a:p>
            <a:pPr algn="l">
              <a:lnSpc>
                <a:spcPts val="7279"/>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9DA88"/>
        </a:solidFill>
      </p:bgPr>
    </p:bg>
    <p:spTree>
      <p:nvGrpSpPr>
        <p:cNvPr id="1" name=""/>
        <p:cNvGrpSpPr/>
        <p:nvPr/>
      </p:nvGrpSpPr>
      <p:grpSpPr>
        <a:xfrm>
          <a:off x="0" y="0"/>
          <a:ext cx="0" cy="0"/>
          <a:chOff x="0" y="0"/>
          <a:chExt cx="0" cy="0"/>
        </a:xfrm>
      </p:grpSpPr>
      <p:sp>
        <p:nvSpPr>
          <p:cNvPr name="Freeform 2" id="2"/>
          <p:cNvSpPr/>
          <p:nvPr/>
        </p:nvSpPr>
        <p:spPr>
          <a:xfrm flipH="false" flipV="false" rot="0">
            <a:off x="2675358" y="2035738"/>
            <a:ext cx="12090153" cy="6800711"/>
          </a:xfrm>
          <a:custGeom>
            <a:avLst/>
            <a:gdLst/>
            <a:ahLst/>
            <a:cxnLst/>
            <a:rect r="r" b="b" t="t" l="l"/>
            <a:pathLst>
              <a:path h="6800711" w="12090153">
                <a:moveTo>
                  <a:pt x="0" y="0"/>
                </a:moveTo>
                <a:lnTo>
                  <a:pt x="12090153" y="0"/>
                </a:lnTo>
                <a:lnTo>
                  <a:pt x="12090153" y="6800711"/>
                </a:lnTo>
                <a:lnTo>
                  <a:pt x="0" y="6800711"/>
                </a:lnTo>
                <a:lnTo>
                  <a:pt x="0" y="0"/>
                </a:lnTo>
                <a:close/>
              </a:path>
            </a:pathLst>
          </a:custGeom>
          <a:blipFill>
            <a:blip r:embed="rId2"/>
            <a:stretch>
              <a:fillRect l="0" t="0" r="0" b="0"/>
            </a:stretch>
          </a:blipFill>
        </p:spPr>
      </p:sp>
      <p:sp>
        <p:nvSpPr>
          <p:cNvPr name="TextBox 3" id="3"/>
          <p:cNvSpPr txBox="true"/>
          <p:nvPr/>
        </p:nvSpPr>
        <p:spPr>
          <a:xfrm rot="0">
            <a:off x="865854" y="333814"/>
            <a:ext cx="9524160" cy="1223725"/>
          </a:xfrm>
          <a:prstGeom prst="rect">
            <a:avLst/>
          </a:prstGeom>
        </p:spPr>
        <p:txBody>
          <a:bodyPr anchor="t" rtlCol="false" tIns="0" lIns="0" bIns="0" rIns="0">
            <a:spAutoFit/>
          </a:bodyPr>
          <a:lstStyle/>
          <a:p>
            <a:pPr algn="ctr">
              <a:lnSpc>
                <a:spcPts val="10066"/>
              </a:lnSpc>
            </a:pPr>
            <a:r>
              <a:rPr lang="en-US" sz="7190" b="true">
                <a:solidFill>
                  <a:srgbClr val="000000"/>
                </a:solidFill>
                <a:latin typeface="Noto Sans Bold"/>
                <a:ea typeface="Noto Sans Bold"/>
                <a:cs typeface="Noto Sans Bold"/>
                <a:sym typeface="Noto Sans Bold"/>
              </a:rPr>
              <a:t>Cách thức hoạt động</a:t>
            </a:r>
          </a:p>
        </p:txBody>
      </p:sp>
      <p:sp>
        <p:nvSpPr>
          <p:cNvPr name="TextBox 4" id="4"/>
          <p:cNvSpPr txBox="true"/>
          <p:nvPr/>
        </p:nvSpPr>
        <p:spPr>
          <a:xfrm rot="0">
            <a:off x="2675358" y="8769774"/>
            <a:ext cx="12090153" cy="580390"/>
          </a:xfrm>
          <a:prstGeom prst="rect">
            <a:avLst/>
          </a:prstGeom>
        </p:spPr>
        <p:txBody>
          <a:bodyPr anchor="t" rtlCol="false" tIns="0" lIns="0" bIns="0" rIns="0">
            <a:spAutoFit/>
          </a:bodyPr>
          <a:lstStyle/>
          <a:p>
            <a:pPr algn="ctr">
              <a:lnSpc>
                <a:spcPts val="4759"/>
              </a:lnSpc>
            </a:pPr>
            <a:r>
              <a:rPr lang="en-US" sz="3399">
                <a:solidFill>
                  <a:srgbClr val="000000"/>
                </a:solidFill>
                <a:latin typeface="Noto Serif Display"/>
                <a:ea typeface="Noto Serif Display"/>
                <a:cs typeface="Noto Serif Display"/>
                <a:sym typeface="Noto Serif Display"/>
              </a:rPr>
              <a:t>nhập thông tin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9DA88"/>
        </a:solidFill>
      </p:bgPr>
    </p:bg>
    <p:spTree>
      <p:nvGrpSpPr>
        <p:cNvPr id="1" name=""/>
        <p:cNvGrpSpPr/>
        <p:nvPr/>
      </p:nvGrpSpPr>
      <p:grpSpPr>
        <a:xfrm>
          <a:off x="0" y="0"/>
          <a:ext cx="0" cy="0"/>
          <a:chOff x="0" y="0"/>
          <a:chExt cx="0" cy="0"/>
        </a:xfrm>
      </p:grpSpPr>
      <p:sp>
        <p:nvSpPr>
          <p:cNvPr name="Freeform 2" id="2"/>
          <p:cNvSpPr/>
          <p:nvPr/>
        </p:nvSpPr>
        <p:spPr>
          <a:xfrm flipH="false" flipV="false" rot="0">
            <a:off x="2510311" y="1708398"/>
            <a:ext cx="13307752" cy="7485610"/>
          </a:xfrm>
          <a:custGeom>
            <a:avLst/>
            <a:gdLst/>
            <a:ahLst/>
            <a:cxnLst/>
            <a:rect r="r" b="b" t="t" l="l"/>
            <a:pathLst>
              <a:path h="7485610" w="13307752">
                <a:moveTo>
                  <a:pt x="0" y="0"/>
                </a:moveTo>
                <a:lnTo>
                  <a:pt x="13307752" y="0"/>
                </a:lnTo>
                <a:lnTo>
                  <a:pt x="13307752" y="7485610"/>
                </a:lnTo>
                <a:lnTo>
                  <a:pt x="0" y="7485610"/>
                </a:lnTo>
                <a:lnTo>
                  <a:pt x="0" y="0"/>
                </a:lnTo>
                <a:close/>
              </a:path>
            </a:pathLst>
          </a:custGeom>
          <a:blipFill>
            <a:blip r:embed="rId2"/>
            <a:stretch>
              <a:fillRect l="0" t="0" r="0" b="0"/>
            </a:stretch>
          </a:blipFill>
        </p:spPr>
      </p:sp>
      <p:sp>
        <p:nvSpPr>
          <p:cNvPr name="TextBox 3" id="3"/>
          <p:cNvSpPr txBox="true"/>
          <p:nvPr/>
        </p:nvSpPr>
        <p:spPr>
          <a:xfrm rot="0">
            <a:off x="865854" y="333814"/>
            <a:ext cx="9524160" cy="1223725"/>
          </a:xfrm>
          <a:prstGeom prst="rect">
            <a:avLst/>
          </a:prstGeom>
        </p:spPr>
        <p:txBody>
          <a:bodyPr anchor="t" rtlCol="false" tIns="0" lIns="0" bIns="0" rIns="0">
            <a:spAutoFit/>
          </a:bodyPr>
          <a:lstStyle/>
          <a:p>
            <a:pPr algn="ctr">
              <a:lnSpc>
                <a:spcPts val="10066"/>
              </a:lnSpc>
            </a:pPr>
            <a:r>
              <a:rPr lang="en-US" sz="7190" b="true">
                <a:solidFill>
                  <a:srgbClr val="000000"/>
                </a:solidFill>
                <a:latin typeface="Noto Sans Bold"/>
                <a:ea typeface="Noto Sans Bold"/>
                <a:cs typeface="Noto Sans Bold"/>
                <a:sym typeface="Noto Sans Bold"/>
              </a:rPr>
              <a:t>Cách thức hoạt động</a:t>
            </a:r>
          </a:p>
        </p:txBody>
      </p:sp>
      <p:sp>
        <p:nvSpPr>
          <p:cNvPr name="TextBox 4" id="4"/>
          <p:cNvSpPr txBox="true"/>
          <p:nvPr/>
        </p:nvSpPr>
        <p:spPr>
          <a:xfrm rot="0">
            <a:off x="2510311" y="9127333"/>
            <a:ext cx="13307752" cy="580390"/>
          </a:xfrm>
          <a:prstGeom prst="rect">
            <a:avLst/>
          </a:prstGeom>
        </p:spPr>
        <p:txBody>
          <a:bodyPr anchor="t" rtlCol="false" tIns="0" lIns="0" bIns="0" rIns="0">
            <a:spAutoFit/>
          </a:bodyPr>
          <a:lstStyle/>
          <a:p>
            <a:pPr algn="ctr">
              <a:lnSpc>
                <a:spcPts val="4759"/>
              </a:lnSpc>
            </a:pPr>
            <a:r>
              <a:rPr lang="en-US" sz="3399">
                <a:solidFill>
                  <a:srgbClr val="000000"/>
                </a:solidFill>
                <a:latin typeface="Noto Serif Display"/>
                <a:ea typeface="Noto Serif Display"/>
                <a:cs typeface="Noto Serif Display"/>
                <a:sym typeface="Noto Serif Display"/>
              </a:rPr>
              <a:t>nhận diện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9DA88"/>
        </a:solidFill>
      </p:bgPr>
    </p:bg>
    <p:spTree>
      <p:nvGrpSpPr>
        <p:cNvPr id="1" name=""/>
        <p:cNvGrpSpPr/>
        <p:nvPr/>
      </p:nvGrpSpPr>
      <p:grpSpPr>
        <a:xfrm>
          <a:off x="0" y="0"/>
          <a:ext cx="0" cy="0"/>
          <a:chOff x="0" y="0"/>
          <a:chExt cx="0" cy="0"/>
        </a:xfrm>
      </p:grpSpPr>
      <p:sp>
        <p:nvSpPr>
          <p:cNvPr name="Freeform 2" id="2"/>
          <p:cNvSpPr/>
          <p:nvPr/>
        </p:nvSpPr>
        <p:spPr>
          <a:xfrm flipH="false" flipV="false" rot="0">
            <a:off x="2882275" y="1629107"/>
            <a:ext cx="12745654" cy="7153499"/>
          </a:xfrm>
          <a:custGeom>
            <a:avLst/>
            <a:gdLst/>
            <a:ahLst/>
            <a:cxnLst/>
            <a:rect r="r" b="b" t="t" l="l"/>
            <a:pathLst>
              <a:path h="7153499" w="12745654">
                <a:moveTo>
                  <a:pt x="0" y="0"/>
                </a:moveTo>
                <a:lnTo>
                  <a:pt x="12745654" y="0"/>
                </a:lnTo>
                <a:lnTo>
                  <a:pt x="12745654" y="7153498"/>
                </a:lnTo>
                <a:lnTo>
                  <a:pt x="0" y="7153498"/>
                </a:lnTo>
                <a:lnTo>
                  <a:pt x="0" y="0"/>
                </a:lnTo>
                <a:close/>
              </a:path>
            </a:pathLst>
          </a:custGeom>
          <a:blipFill>
            <a:blip r:embed="rId2"/>
            <a:stretch>
              <a:fillRect l="0" t="0" r="0" b="0"/>
            </a:stretch>
          </a:blipFill>
        </p:spPr>
      </p:sp>
      <p:sp>
        <p:nvSpPr>
          <p:cNvPr name="TextBox 3" id="3"/>
          <p:cNvSpPr txBox="true"/>
          <p:nvPr/>
        </p:nvSpPr>
        <p:spPr>
          <a:xfrm rot="0">
            <a:off x="865854" y="333814"/>
            <a:ext cx="9524160" cy="1223725"/>
          </a:xfrm>
          <a:prstGeom prst="rect">
            <a:avLst/>
          </a:prstGeom>
        </p:spPr>
        <p:txBody>
          <a:bodyPr anchor="t" rtlCol="false" tIns="0" lIns="0" bIns="0" rIns="0">
            <a:spAutoFit/>
          </a:bodyPr>
          <a:lstStyle/>
          <a:p>
            <a:pPr algn="ctr">
              <a:lnSpc>
                <a:spcPts val="10066"/>
              </a:lnSpc>
            </a:pPr>
            <a:r>
              <a:rPr lang="en-US" sz="7190" b="true">
                <a:solidFill>
                  <a:srgbClr val="000000"/>
                </a:solidFill>
                <a:latin typeface="Noto Sans Bold"/>
                <a:ea typeface="Noto Sans Bold"/>
                <a:cs typeface="Noto Sans Bold"/>
                <a:sym typeface="Noto Sans Bold"/>
              </a:rPr>
              <a:t>Cách thức hoạt động</a:t>
            </a:r>
          </a:p>
        </p:txBody>
      </p:sp>
      <p:sp>
        <p:nvSpPr>
          <p:cNvPr name="TextBox 4" id="4"/>
          <p:cNvSpPr txBox="true"/>
          <p:nvPr/>
        </p:nvSpPr>
        <p:spPr>
          <a:xfrm rot="0">
            <a:off x="2882275" y="8715930"/>
            <a:ext cx="12745654" cy="580390"/>
          </a:xfrm>
          <a:prstGeom prst="rect">
            <a:avLst/>
          </a:prstGeom>
        </p:spPr>
        <p:txBody>
          <a:bodyPr anchor="t" rtlCol="false" tIns="0" lIns="0" bIns="0" rIns="0">
            <a:spAutoFit/>
          </a:bodyPr>
          <a:lstStyle/>
          <a:p>
            <a:pPr algn="ctr">
              <a:lnSpc>
                <a:spcPts val="4759"/>
              </a:lnSpc>
            </a:pPr>
            <a:r>
              <a:rPr lang="en-US" sz="3399">
                <a:solidFill>
                  <a:srgbClr val="000000"/>
                </a:solidFill>
                <a:latin typeface="Noto Serif Display"/>
                <a:ea typeface="Noto Serif Display"/>
                <a:cs typeface="Noto Serif Display"/>
                <a:sym typeface="Noto Serif Display"/>
              </a:rPr>
              <a:t>Train ảnh</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9DA88"/>
        </a:solidFill>
      </p:bgPr>
    </p:bg>
    <p:spTree>
      <p:nvGrpSpPr>
        <p:cNvPr id="1" name=""/>
        <p:cNvGrpSpPr/>
        <p:nvPr/>
      </p:nvGrpSpPr>
      <p:grpSpPr>
        <a:xfrm>
          <a:off x="0" y="0"/>
          <a:ext cx="0" cy="0"/>
          <a:chOff x="0" y="0"/>
          <a:chExt cx="0" cy="0"/>
        </a:xfrm>
      </p:grpSpPr>
      <p:sp>
        <p:nvSpPr>
          <p:cNvPr name="Freeform 2" id="2"/>
          <p:cNvSpPr/>
          <p:nvPr/>
        </p:nvSpPr>
        <p:spPr>
          <a:xfrm flipH="false" flipV="false" rot="0">
            <a:off x="2533496" y="1861882"/>
            <a:ext cx="13040545" cy="7335307"/>
          </a:xfrm>
          <a:custGeom>
            <a:avLst/>
            <a:gdLst/>
            <a:ahLst/>
            <a:cxnLst/>
            <a:rect r="r" b="b" t="t" l="l"/>
            <a:pathLst>
              <a:path h="7335307" w="13040545">
                <a:moveTo>
                  <a:pt x="0" y="0"/>
                </a:moveTo>
                <a:lnTo>
                  <a:pt x="13040546" y="0"/>
                </a:lnTo>
                <a:lnTo>
                  <a:pt x="13040546" y="7335307"/>
                </a:lnTo>
                <a:lnTo>
                  <a:pt x="0" y="7335307"/>
                </a:lnTo>
                <a:lnTo>
                  <a:pt x="0" y="0"/>
                </a:lnTo>
                <a:close/>
              </a:path>
            </a:pathLst>
          </a:custGeom>
          <a:blipFill>
            <a:blip r:embed="rId2"/>
            <a:stretch>
              <a:fillRect l="0" t="0" r="0" b="0"/>
            </a:stretch>
          </a:blipFill>
        </p:spPr>
      </p:sp>
      <p:sp>
        <p:nvSpPr>
          <p:cNvPr name="TextBox 3" id="3"/>
          <p:cNvSpPr txBox="true"/>
          <p:nvPr/>
        </p:nvSpPr>
        <p:spPr>
          <a:xfrm rot="0">
            <a:off x="865854" y="333814"/>
            <a:ext cx="9524160" cy="1223725"/>
          </a:xfrm>
          <a:prstGeom prst="rect">
            <a:avLst/>
          </a:prstGeom>
        </p:spPr>
        <p:txBody>
          <a:bodyPr anchor="t" rtlCol="false" tIns="0" lIns="0" bIns="0" rIns="0">
            <a:spAutoFit/>
          </a:bodyPr>
          <a:lstStyle/>
          <a:p>
            <a:pPr algn="ctr">
              <a:lnSpc>
                <a:spcPts val="10066"/>
              </a:lnSpc>
            </a:pPr>
            <a:r>
              <a:rPr lang="en-US" sz="7190" b="true">
                <a:solidFill>
                  <a:srgbClr val="000000"/>
                </a:solidFill>
                <a:latin typeface="Noto Sans Bold"/>
                <a:ea typeface="Noto Sans Bold"/>
                <a:cs typeface="Noto Sans Bold"/>
                <a:sym typeface="Noto Sans Bold"/>
              </a:rPr>
              <a:t>Cách thức hoạt động</a:t>
            </a:r>
          </a:p>
        </p:txBody>
      </p:sp>
      <p:sp>
        <p:nvSpPr>
          <p:cNvPr name="TextBox 4" id="4"/>
          <p:cNvSpPr txBox="true"/>
          <p:nvPr/>
        </p:nvSpPr>
        <p:spPr>
          <a:xfrm rot="0">
            <a:off x="2533496" y="9130514"/>
            <a:ext cx="13040545" cy="580390"/>
          </a:xfrm>
          <a:prstGeom prst="rect">
            <a:avLst/>
          </a:prstGeom>
        </p:spPr>
        <p:txBody>
          <a:bodyPr anchor="t" rtlCol="false" tIns="0" lIns="0" bIns="0" rIns="0">
            <a:spAutoFit/>
          </a:bodyPr>
          <a:lstStyle/>
          <a:p>
            <a:pPr algn="ctr">
              <a:lnSpc>
                <a:spcPts val="4759"/>
              </a:lnSpc>
            </a:pPr>
            <a:r>
              <a:rPr lang="en-US" sz="3399">
                <a:solidFill>
                  <a:srgbClr val="000000"/>
                </a:solidFill>
                <a:latin typeface="Noto Serif Display"/>
                <a:ea typeface="Noto Serif Display"/>
                <a:cs typeface="Noto Serif Display"/>
                <a:sym typeface="Noto Serif Display"/>
              </a:rPr>
              <a:t>Nhận diện và điểm danh</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DAGYkLyMPV0</dc:identifier>
  <dcterms:modified xsi:type="dcterms:W3CDTF">2011-08-01T06:04:30Z</dcterms:modified>
  <cp:revision>1</cp:revision>
  <dc:title>Xây dựng hệ thống chấm công dựa trên opencv</dc:title>
</cp:coreProperties>
</file>

<file path=docProps/thumbnail.jpeg>
</file>